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10" y="20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C096EFC-5363-45D9-A6FC-C5D976C0BC27}" type="datetimeFigureOut">
              <a:rPr lang="en-US" smtClean="0"/>
              <a:t>7/25/2012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350321-3804-498F-A1D7-C7C89AA1C8E5}" type="slidenum">
              <a:rPr lang="en-US" smtClean="0"/>
              <a:t>‹#›</a:t>
            </a:fld>
            <a:endParaRPr lang="en-US"/>
          </a:p>
        </p:txBody>
      </p:sp>
    </p:spTree>
    <p:extLst>
      <p:ext uri="{BB962C8B-B14F-4D97-AF65-F5344CB8AC3E}">
        <p14:creationId xmlns:p14="http://schemas.microsoft.com/office/powerpoint/2010/main" val="11030990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096EFC-5363-45D9-A6FC-C5D976C0BC27}" type="datetimeFigureOut">
              <a:rPr lang="en-US" smtClean="0"/>
              <a:t>7/25/2012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350321-3804-498F-A1D7-C7C89AA1C8E5}" type="slidenum">
              <a:rPr lang="en-US" smtClean="0"/>
              <a:t>‹#›</a:t>
            </a:fld>
            <a:endParaRPr lang="en-US"/>
          </a:p>
        </p:txBody>
      </p:sp>
    </p:spTree>
    <p:extLst>
      <p:ext uri="{BB962C8B-B14F-4D97-AF65-F5344CB8AC3E}">
        <p14:creationId xmlns:p14="http://schemas.microsoft.com/office/powerpoint/2010/main" val="7844206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096EFC-5363-45D9-A6FC-C5D976C0BC27}" type="datetimeFigureOut">
              <a:rPr lang="en-US" smtClean="0"/>
              <a:t>7/25/2012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350321-3804-498F-A1D7-C7C89AA1C8E5}" type="slidenum">
              <a:rPr lang="en-US" smtClean="0"/>
              <a:t>‹#›</a:t>
            </a:fld>
            <a:endParaRPr lang="en-US"/>
          </a:p>
        </p:txBody>
      </p:sp>
    </p:spTree>
    <p:extLst>
      <p:ext uri="{BB962C8B-B14F-4D97-AF65-F5344CB8AC3E}">
        <p14:creationId xmlns:p14="http://schemas.microsoft.com/office/powerpoint/2010/main" val="1940958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096EFC-5363-45D9-A6FC-C5D976C0BC27}" type="datetimeFigureOut">
              <a:rPr lang="en-US" smtClean="0"/>
              <a:t>7/25/2012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350321-3804-498F-A1D7-C7C89AA1C8E5}" type="slidenum">
              <a:rPr lang="en-US" smtClean="0"/>
              <a:t>‹#›</a:t>
            </a:fld>
            <a:endParaRPr lang="en-US"/>
          </a:p>
        </p:txBody>
      </p:sp>
    </p:spTree>
    <p:extLst>
      <p:ext uri="{BB962C8B-B14F-4D97-AF65-F5344CB8AC3E}">
        <p14:creationId xmlns:p14="http://schemas.microsoft.com/office/powerpoint/2010/main" val="1743126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096EFC-5363-45D9-A6FC-C5D976C0BC27}" type="datetimeFigureOut">
              <a:rPr lang="en-US" smtClean="0"/>
              <a:t>7/25/2012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350321-3804-498F-A1D7-C7C89AA1C8E5}" type="slidenum">
              <a:rPr lang="en-US" smtClean="0"/>
              <a:t>‹#›</a:t>
            </a:fld>
            <a:endParaRPr lang="en-US"/>
          </a:p>
        </p:txBody>
      </p:sp>
    </p:spTree>
    <p:extLst>
      <p:ext uri="{BB962C8B-B14F-4D97-AF65-F5344CB8AC3E}">
        <p14:creationId xmlns:p14="http://schemas.microsoft.com/office/powerpoint/2010/main" val="325433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C096EFC-5363-45D9-A6FC-C5D976C0BC27}" type="datetimeFigureOut">
              <a:rPr lang="en-US" smtClean="0"/>
              <a:t>7/25/2012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350321-3804-498F-A1D7-C7C89AA1C8E5}" type="slidenum">
              <a:rPr lang="en-US" smtClean="0"/>
              <a:t>‹#›</a:t>
            </a:fld>
            <a:endParaRPr lang="en-US"/>
          </a:p>
        </p:txBody>
      </p:sp>
    </p:spTree>
    <p:extLst>
      <p:ext uri="{BB962C8B-B14F-4D97-AF65-F5344CB8AC3E}">
        <p14:creationId xmlns:p14="http://schemas.microsoft.com/office/powerpoint/2010/main" val="117381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C096EFC-5363-45D9-A6FC-C5D976C0BC27}" type="datetimeFigureOut">
              <a:rPr lang="en-US" smtClean="0"/>
              <a:t>7/25/2012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350321-3804-498F-A1D7-C7C89AA1C8E5}" type="slidenum">
              <a:rPr lang="en-US" smtClean="0"/>
              <a:t>‹#›</a:t>
            </a:fld>
            <a:endParaRPr lang="en-US"/>
          </a:p>
        </p:txBody>
      </p:sp>
    </p:spTree>
    <p:extLst>
      <p:ext uri="{BB962C8B-B14F-4D97-AF65-F5344CB8AC3E}">
        <p14:creationId xmlns:p14="http://schemas.microsoft.com/office/powerpoint/2010/main" val="3593462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C096EFC-5363-45D9-A6FC-C5D976C0BC27}" type="datetimeFigureOut">
              <a:rPr lang="en-US" smtClean="0"/>
              <a:t>7/25/2012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350321-3804-498F-A1D7-C7C89AA1C8E5}" type="slidenum">
              <a:rPr lang="en-US" smtClean="0"/>
              <a:t>‹#›</a:t>
            </a:fld>
            <a:endParaRPr lang="en-US"/>
          </a:p>
        </p:txBody>
      </p:sp>
    </p:spTree>
    <p:extLst>
      <p:ext uri="{BB962C8B-B14F-4D97-AF65-F5344CB8AC3E}">
        <p14:creationId xmlns:p14="http://schemas.microsoft.com/office/powerpoint/2010/main" val="2868755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096EFC-5363-45D9-A6FC-C5D976C0BC27}" type="datetimeFigureOut">
              <a:rPr lang="en-US" smtClean="0"/>
              <a:t>7/25/2012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350321-3804-498F-A1D7-C7C89AA1C8E5}" type="slidenum">
              <a:rPr lang="en-US" smtClean="0"/>
              <a:t>‹#›</a:t>
            </a:fld>
            <a:endParaRPr lang="en-US"/>
          </a:p>
        </p:txBody>
      </p:sp>
    </p:spTree>
    <p:extLst>
      <p:ext uri="{BB962C8B-B14F-4D97-AF65-F5344CB8AC3E}">
        <p14:creationId xmlns:p14="http://schemas.microsoft.com/office/powerpoint/2010/main" val="990279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096EFC-5363-45D9-A6FC-C5D976C0BC27}" type="datetimeFigureOut">
              <a:rPr lang="en-US" smtClean="0"/>
              <a:t>7/25/2012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350321-3804-498F-A1D7-C7C89AA1C8E5}" type="slidenum">
              <a:rPr lang="en-US" smtClean="0"/>
              <a:t>‹#›</a:t>
            </a:fld>
            <a:endParaRPr lang="en-US"/>
          </a:p>
        </p:txBody>
      </p:sp>
    </p:spTree>
    <p:extLst>
      <p:ext uri="{BB962C8B-B14F-4D97-AF65-F5344CB8AC3E}">
        <p14:creationId xmlns:p14="http://schemas.microsoft.com/office/powerpoint/2010/main" val="1525648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096EFC-5363-45D9-A6FC-C5D976C0BC27}" type="datetimeFigureOut">
              <a:rPr lang="en-US" smtClean="0"/>
              <a:t>7/25/2012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350321-3804-498F-A1D7-C7C89AA1C8E5}" type="slidenum">
              <a:rPr lang="en-US" smtClean="0"/>
              <a:t>‹#›</a:t>
            </a:fld>
            <a:endParaRPr lang="en-US"/>
          </a:p>
        </p:txBody>
      </p:sp>
    </p:spTree>
    <p:extLst>
      <p:ext uri="{BB962C8B-B14F-4D97-AF65-F5344CB8AC3E}">
        <p14:creationId xmlns:p14="http://schemas.microsoft.com/office/powerpoint/2010/main" val="7439189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096EFC-5363-45D9-A6FC-C5D976C0BC27}" type="datetimeFigureOut">
              <a:rPr lang="en-US" smtClean="0"/>
              <a:t>7/25/2012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350321-3804-498F-A1D7-C7C89AA1C8E5}" type="slidenum">
              <a:rPr lang="en-US" smtClean="0"/>
              <a:t>‹#›</a:t>
            </a:fld>
            <a:endParaRPr lang="en-US"/>
          </a:p>
        </p:txBody>
      </p:sp>
    </p:spTree>
    <p:extLst>
      <p:ext uri="{BB962C8B-B14F-4D97-AF65-F5344CB8AC3E}">
        <p14:creationId xmlns:p14="http://schemas.microsoft.com/office/powerpoint/2010/main" val="34213328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gif"/><Relationship Id="rId4" Type="http://schemas.openxmlformats.org/officeDocument/2006/relationships/image" Target="../media/image6.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rad" pitchFamily="50" charset="0"/>
              </a:rPr>
              <a:t>Hitler and his Opposition </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Grad" pitchFamily="50" charset="0"/>
            </a:endParaRPr>
          </a:p>
        </p:txBody>
      </p:sp>
      <p:sp>
        <p:nvSpPr>
          <p:cNvPr id="3" name="Subtitle 2"/>
          <p:cNvSpPr>
            <a:spLocks noGrp="1"/>
          </p:cNvSpPr>
          <p:nvPr>
            <p:ph type="subTitle" idx="1"/>
          </p:nvPr>
        </p:nvSpPr>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dobe Caslon Pro Bold" pitchFamily="18" charset="0"/>
              </a:rPr>
              <a:t>By Sophie and </a:t>
            </a:r>
            <a:r>
              <a:rPr lang="en-US"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dobe Caslon Pro Bold" pitchFamily="18" charset="0"/>
              </a:rPr>
              <a:t>Mili</a:t>
            </a:r>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dobe Caslon Pro Bold" pitchFamily="18" charset="0"/>
              </a:rPr>
              <a:t> </a:t>
            </a:r>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dobe Caslon Pro Bold" pitchFamily="18" charset="0"/>
                <a:sym typeface="Wingdings" pitchFamily="2" charset="2"/>
              </a:rPr>
              <a:t> </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dobe Caslon Pro Bold" pitchFamily="18" charset="0"/>
            </a:endParaRPr>
          </a:p>
        </p:txBody>
      </p:sp>
    </p:spTree>
    <p:extLst>
      <p:ext uri="{BB962C8B-B14F-4D97-AF65-F5344CB8AC3E}">
        <p14:creationId xmlns:p14="http://schemas.microsoft.com/office/powerpoint/2010/main" val="26299744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Grad" pitchFamily="50" charset="0"/>
              </a:rPr>
              <a:t>Bibliography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rad" pitchFamily="50" charset="0"/>
            </a:endParaRPr>
          </a:p>
        </p:txBody>
      </p:sp>
      <p:sp>
        <p:nvSpPr>
          <p:cNvPr id="3" name="Content Placeholder 2"/>
          <p:cNvSpPr>
            <a:spLocks noGrp="1"/>
          </p:cNvSpPr>
          <p:nvPr>
            <p:ph idx="1"/>
          </p:nvPr>
        </p:nvSpPr>
        <p:spPr/>
        <p:txBody>
          <a:bodyPr>
            <a:normAutofit fontScale="55000" lnSpcReduction="20000"/>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Anne</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 M. (1992) </a:t>
            </a:r>
            <a:r>
              <a:rPr lang="en-US"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Germany 1918-1945, Democracy to Dictatorship </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 Port Melbourne: Heinemann, p.71-118.</a:t>
            </a:r>
          </a:p>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Eric, W. (1997) </a:t>
            </a:r>
            <a:r>
              <a:rPr lang="en-US"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Weimar and Nazi Germany</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 Croatia : Thomas Nelson and Sons LTD, p.20-60.</a:t>
            </a:r>
          </a:p>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Josh, B. (1995) </a:t>
            </a:r>
            <a:r>
              <a:rPr lang="en-US"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Hitler's Germany</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 New York: Longman </a:t>
            </a:r>
            <a:r>
              <a:rPr lang="en-US"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Inc</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 p.1-32.</a:t>
            </a:r>
          </a:p>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Toby, B. (1991) </a:t>
            </a:r>
            <a:r>
              <a:rPr lang="en-US"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Nazi Germany: Understanding the Third Reich</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 Melbourne: Department of History, La Trobe University, p.1-59</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a:t>
            </a:r>
          </a:p>
          <a:p>
            <a:pPr fontAlgn="base"/>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Historylearningsite.co.uk (2011) </a:t>
            </a:r>
            <a:r>
              <a:rPr lang="en-US"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The Edelweiss Pirates</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 [online] Available at: http://www.historylearningsite.co.uk/edelweiss_pirates.htm [Accessed: 22 Jul 2012].</a:t>
            </a:r>
          </a:p>
          <a:p>
            <a:pPr fontAlgn="base"/>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Holocaustresearchproject.org (2007) </a:t>
            </a:r>
            <a:r>
              <a:rPr lang="en-US"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The White Rose Revolt &amp; Resistance www.HolocaustResearchProject.org</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 [online] Available at: http://www.holocaustresearchproject.org/revolt/whiterose.html [Accessed: 22 Jul 2012].</a:t>
            </a:r>
          </a:p>
          <a:p>
            <a:pPr fontAlgn="base"/>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Libcom.org (2011) </a:t>
            </a:r>
            <a:r>
              <a:rPr lang="en-US"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1939-1945: The Edelweiss Pirates | libcom.org</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 [online] Available at: http://libcom.org/history/articles/edelweiss-pirates/ [Accessed: 22 Jul 2012].</a:t>
            </a:r>
          </a:p>
          <a:p>
            <a:pPr marL="0" indent="0">
              <a:buNone/>
            </a:pP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endParaRPr>
          </a:p>
          <a:p>
            <a:pPr marL="0" indent="0">
              <a:buNone/>
            </a:pP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endParaRPr>
          </a:p>
          <a:p>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endParaRPr>
          </a:p>
        </p:txBody>
      </p:sp>
    </p:spTree>
    <p:extLst>
      <p:ext uri="{BB962C8B-B14F-4D97-AF65-F5344CB8AC3E}">
        <p14:creationId xmlns:p14="http://schemas.microsoft.com/office/powerpoint/2010/main" val="42122734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Grad" pitchFamily="50" charset="0"/>
              </a:rPr>
              <a:t>The problem with opposition</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rad" pitchFamily="50" charset="0"/>
            </a:endParaRPr>
          </a:p>
        </p:txBody>
      </p:sp>
      <p:sp>
        <p:nvSpPr>
          <p:cNvPr id="3" name="Content Placeholder 2"/>
          <p:cNvSpPr>
            <a:spLocks noGrp="1"/>
          </p:cNvSpPr>
          <p:nvPr>
            <p:ph idx="1"/>
          </p:nvPr>
        </p:nvSpPr>
        <p:spPr>
          <a:xfrm>
            <a:off x="457200" y="1371600"/>
            <a:ext cx="8229600" cy="4525963"/>
          </a:xfrm>
        </p:spPr>
        <p:txBody>
          <a:bodyPr>
            <a:normAutofit fontScale="85000" lnSpcReduction="20000"/>
          </a:bodyPr>
          <a:lstStyle/>
          <a:p>
            <a:pPr>
              <a:buFont typeface="Wingdings" pitchFamily="2" charset="2"/>
              <a:buChar char="v"/>
            </a:pP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rad" pitchFamily="50" charset="0"/>
              </a:rPr>
              <a:t>It was incredibly difficult to oppose Hitler because it was very dangerous and it was of course illegal. Many who attempted to defy Hitler and his views, either through protest or media outlets, did not drum up enough support due to the fear people had of the Nazi Regime, and the fear to defy the Fuhrer. </a:t>
            </a:r>
          </a:p>
          <a:p>
            <a:pPr>
              <a:buFont typeface="Wingdings" pitchFamily="2" charset="2"/>
              <a:buChar char="v"/>
            </a:pP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rad" pitchFamily="50" charset="0"/>
              </a:rPr>
              <a:t>Opposition ranged from non compliance to Nazi Rule to attempts to assassinate Hitler. There were many ranges of groups which tried to defy Hitler over the years; none had any great deal of success, and many were imprisoned or killed once their defiance to Hitler was made public.</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rad" pitchFamily="50" charset="0"/>
            </a:endParaRPr>
          </a:p>
        </p:txBody>
      </p:sp>
    </p:spTree>
    <p:extLst>
      <p:ext uri="{BB962C8B-B14F-4D97-AF65-F5344CB8AC3E}">
        <p14:creationId xmlns:p14="http://schemas.microsoft.com/office/powerpoint/2010/main" val="18039857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Grad" pitchFamily="50" charset="0"/>
              </a:rPr>
              <a:t>RESISTANCE GROUPS: Photos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rad" pitchFamily="50" charset="0"/>
            </a:endParaRPr>
          </a:p>
        </p:txBody>
      </p:sp>
      <p:pic>
        <p:nvPicPr>
          <p:cNvPr id="1026" name="Picture 2" descr="http://upload.wikimedia.org/wikipedia/en/thumb/c/cf/WhiteRose.jpg/300px-WhiteRos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219200"/>
            <a:ext cx="2899317" cy="19812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4.bp.blogspot.com/-sRPP6plMYxw/TZmbO2PzNJI/AAAAAAAAAR8/GAoWEEX-Ylc/s1600/edelweiss+pirates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208762"/>
            <a:ext cx="2679333" cy="199163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bbc.co.uk/schools/gcsebitesize/history/images/hist_hitler_bomb.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3581399"/>
            <a:ext cx="2840592" cy="213360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841310" y="3581399"/>
            <a:ext cx="2679333" cy="2246769"/>
          </a:xfrm>
          <a:prstGeom prst="rect">
            <a:avLst/>
          </a:prstGeom>
          <a:noFill/>
        </p:spPr>
        <p:txBody>
          <a:bodyPr wrap="square" rtlCol="0">
            <a:spAutoFit/>
          </a:bodyPr>
          <a:lstStyle/>
          <a:p>
            <a:pPr algn="ctr"/>
            <a:r>
              <a:rPr lang="en-US" sz="20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Grad" pitchFamily="50" charset="0"/>
              </a:rPr>
              <a:t>Clockwise from left: the failed attempt at Hitler’s life that was the Hitler Bomb Plot, the White Rose Group, and the Edelweiss Pirates.</a:t>
            </a:r>
            <a:endParaRPr lang="en-US" sz="2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Grad" pitchFamily="50" charset="0"/>
            </a:endParaRPr>
          </a:p>
        </p:txBody>
      </p:sp>
    </p:spTree>
    <p:extLst>
      <p:ext uri="{BB962C8B-B14F-4D97-AF65-F5344CB8AC3E}">
        <p14:creationId xmlns:p14="http://schemas.microsoft.com/office/powerpoint/2010/main" val="34934094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Grad" pitchFamily="50" charset="0"/>
              </a:rPr>
              <a:t>White Rose Group</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rad" pitchFamily="50" charset="0"/>
            </a:endParaRPr>
          </a:p>
        </p:txBody>
      </p:sp>
      <p:sp>
        <p:nvSpPr>
          <p:cNvPr id="3" name="Content Placeholder 2"/>
          <p:cNvSpPr>
            <a:spLocks noGrp="1"/>
          </p:cNvSpPr>
          <p:nvPr>
            <p:ph idx="1"/>
          </p:nvPr>
        </p:nvSpPr>
        <p:spPr>
          <a:xfrm>
            <a:off x="457200" y="1600201"/>
            <a:ext cx="8229600" cy="4495800"/>
          </a:xfrm>
        </p:spPr>
        <p:txBody>
          <a:bodyPr>
            <a:normAutofit fontScale="77500" lnSpcReduction="20000"/>
          </a:bodyPr>
          <a:lstStyle/>
          <a:p>
            <a:pPr lvl="0">
              <a:buFont typeface="Wingdings" pitchFamily="2" charset="2"/>
              <a:buChar char="v"/>
            </a:pP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dobe Caslon Pro Bold" pitchFamily="18" charset="0"/>
              </a:rPr>
              <a:t>The white rose group was a group of students at Munich University who formed a non violent resistance group. This particular group became known for their anonymous leaflet campaign which lasted from June 1942-February 1943, this called for active opposition to the Nazi reign. The group authored 6 anti Nazi political resistance leaflets. </a:t>
            </a:r>
            <a:endPar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dobe Caslon Pro Bold" pitchFamily="18" charset="0"/>
            </a:endParaRPr>
          </a:p>
          <a:p>
            <a:pPr lvl="0">
              <a:buFont typeface="Wingdings" pitchFamily="2" charset="2"/>
              <a:buChar char="v"/>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dobe Caslon Pro Bold" pitchFamily="18" charset="0"/>
              </a:rPr>
              <a:t>They </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dobe Caslon Pro Bold" pitchFamily="18" charset="0"/>
              </a:rPr>
              <a:t>instructed Germans to passively resist the Nazis as they had been horrified by the behaviour of the Germans on the Eastern Front where they had witnessed a group of naked Jews being shot in a pit. (Holocaustresearchproject.org, 2007)  All members of the white rose were sentenced to death. At separate times though. All of them faced their deaths bravely. </a:t>
            </a:r>
          </a:p>
          <a:p>
            <a:endParaRPr lang="en-US" dirty="0"/>
          </a:p>
        </p:txBody>
      </p:sp>
    </p:spTree>
    <p:extLst>
      <p:ext uri="{BB962C8B-B14F-4D97-AF65-F5344CB8AC3E}">
        <p14:creationId xmlns:p14="http://schemas.microsoft.com/office/powerpoint/2010/main" val="42757154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Grad" pitchFamily="50" charset="0"/>
              </a:rPr>
              <a:t>Photos of the White Rose group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rad" pitchFamily="50" charset="0"/>
            </a:endParaRPr>
          </a:p>
        </p:txBody>
      </p:sp>
      <p:pic>
        <p:nvPicPr>
          <p:cNvPr id="4" name="Picture 3" descr="http://www.holocaustresearchproject.org/revolt/images/Scholl%20gravestones.jpg"/>
          <p:cNvPicPr/>
          <p:nvPr/>
        </p:nvPicPr>
        <p:blipFill>
          <a:blip r:embed="rId2">
            <a:extLst>
              <a:ext uri="{28A0092B-C50C-407E-A947-70E740481C1C}">
                <a14:useLocalDpi xmlns:a14="http://schemas.microsoft.com/office/drawing/2010/main" val="0"/>
              </a:ext>
            </a:extLst>
          </a:blip>
          <a:srcRect/>
          <a:stretch>
            <a:fillRect/>
          </a:stretch>
        </p:blipFill>
        <p:spPr bwMode="auto">
          <a:xfrm>
            <a:off x="533398" y="1331742"/>
            <a:ext cx="3698874" cy="2122969"/>
          </a:xfrm>
          <a:prstGeom prst="rect">
            <a:avLst/>
          </a:prstGeom>
          <a:noFill/>
          <a:ln>
            <a:noFill/>
          </a:ln>
        </p:spPr>
      </p:pic>
      <p:pic>
        <p:nvPicPr>
          <p:cNvPr id="2050" name="Picture 2" descr="http://farm4.staticflickr.com/3473/3317229494_4567c7fec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68" y="1331743"/>
            <a:ext cx="3505063" cy="214198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hs.riverdale.k12.or.us/~dthompso/german/wrose/flyers.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68" y="3618189"/>
            <a:ext cx="3505063" cy="246549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hs.riverdale.k12.or.us/~dthompso/german/wrose/wr_hans.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398" y="3618189"/>
            <a:ext cx="1957755" cy="2575993"/>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hs.riverdale.k12.or.us/~dthompso/german/wrose/wr_sophi.jpeg"/>
          <p:cNvPicPr>
            <a:picLocks noChangeAspect="1" noChangeArrowheads="1"/>
          </p:cNvPicPr>
          <p:nvPr/>
        </p:nvPicPr>
        <p:blipFill rotWithShape="1">
          <a:blip r:embed="rId6">
            <a:extLst>
              <a:ext uri="{28A0092B-C50C-407E-A947-70E740481C1C}">
                <a14:useLocalDpi xmlns:a14="http://schemas.microsoft.com/office/drawing/2010/main" val="0"/>
              </a:ext>
            </a:extLst>
          </a:blip>
          <a:srcRect l="6443" r="10765"/>
          <a:stretch/>
        </p:blipFill>
        <p:spPr bwMode="auto">
          <a:xfrm>
            <a:off x="2286000" y="3618189"/>
            <a:ext cx="2079322" cy="25743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0869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rad" pitchFamily="50" charset="0"/>
              </a:rPr>
              <a:t>Edelweiss Pirates </a:t>
            </a:r>
          </a:p>
        </p:txBody>
      </p:sp>
      <p:sp>
        <p:nvSpPr>
          <p:cNvPr id="3" name="Content Placeholder 2"/>
          <p:cNvSpPr>
            <a:spLocks noGrp="1"/>
          </p:cNvSpPr>
          <p:nvPr>
            <p:ph idx="1"/>
          </p:nvPr>
        </p:nvSpPr>
        <p:spPr/>
        <p:txBody>
          <a:bodyPr>
            <a:normAutofit fontScale="55000" lnSpcReduction="20000"/>
          </a:bodyPr>
          <a:lstStyle/>
          <a:p>
            <a:pPr lvl="0">
              <a:buFont typeface="Wingdings" pitchFamily="2" charset="2"/>
              <a:buChar char="v"/>
            </a:pP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rad" pitchFamily="50" charset="0"/>
              </a:rPr>
              <a:t>The </a:t>
            </a:r>
            <a:r>
              <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rad" pitchFamily="50" charset="0"/>
              </a:rPr>
              <a:t>Edelweiss Pirates were a more violent group. As the pirates group grew more advanced their actions became more bold. They painted anti-Nazi slogans, tried to help Jews and also engaged in small sabotage acts. This group was made up of youths who opposed Nazi Rule. </a:t>
            </a:r>
            <a:endPar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rad" pitchFamily="50" charset="0"/>
            </a:endParaRPr>
          </a:p>
          <a:p>
            <a:pPr lvl="0">
              <a:buFont typeface="Wingdings" pitchFamily="2" charset="2"/>
              <a:buChar char="v"/>
            </a:pP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rad" pitchFamily="50" charset="0"/>
              </a:rPr>
              <a:t>They </a:t>
            </a:r>
            <a:r>
              <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rad" pitchFamily="50" charset="0"/>
              </a:rPr>
              <a:t>were primarily opposed to the way the Hitler Youth movement had taken over the lives of youths in Hitler’s Germany. (Historylearningsite.co.uk,2011)  </a:t>
            </a:r>
            <a:endPar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rad" pitchFamily="50" charset="0"/>
            </a:endParaRPr>
          </a:p>
          <a:p>
            <a:pPr lvl="0">
              <a:buFont typeface="Wingdings" pitchFamily="2" charset="2"/>
              <a:buChar char="v"/>
            </a:pP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rad" pitchFamily="50" charset="0"/>
              </a:rPr>
              <a:t>weren’t </a:t>
            </a:r>
            <a:r>
              <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rad" pitchFamily="50" charset="0"/>
              </a:rPr>
              <a:t>a movement but more an overall association of a number of youth movements against Hitler that had developed. Most cities in Western  Germany had some sort of Pirates group though many did not use the title. </a:t>
            </a:r>
            <a:endPar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rad" pitchFamily="50" charset="0"/>
            </a:endParaRPr>
          </a:p>
          <a:p>
            <a:pPr lvl="0">
              <a:buFont typeface="Wingdings" pitchFamily="2" charset="2"/>
              <a:buChar char="v"/>
            </a:pP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rad" pitchFamily="50" charset="0"/>
              </a:rPr>
              <a:t>Members </a:t>
            </a:r>
            <a:r>
              <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rad" pitchFamily="50" charset="0"/>
              </a:rPr>
              <a:t>of the Edelweiss pirates took part in restricted activities by going hiking or on camping trips. Whilst on these trips they would have enough freedom to sing songs banned by the Nazi which were mainly blues or jazz songs that had filtered over from France. They were also able to have conversations that would have been forbidden in the city. </a:t>
            </a:r>
            <a:endPar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rad" pitchFamily="50" charset="0"/>
            </a:endParaRPr>
          </a:p>
          <a:p>
            <a:pPr lvl="0">
              <a:buFont typeface="Wingdings" pitchFamily="2" charset="2"/>
              <a:buChar char="v"/>
            </a:pP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rad" pitchFamily="50" charset="0"/>
              </a:rPr>
              <a:t>In </a:t>
            </a:r>
            <a:r>
              <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rad" pitchFamily="50" charset="0"/>
              </a:rPr>
              <a:t>November 1944 13 youths were hanged in public, 6 of them were or had been members of the pirates. </a:t>
            </a:r>
          </a:p>
          <a:p>
            <a:pPr>
              <a:buFont typeface="Wingdings" pitchFamily="2" charset="2"/>
              <a:buChar char="v"/>
            </a:pP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rad" pitchFamily="50" charset="0"/>
            </a:endParaRPr>
          </a:p>
        </p:txBody>
      </p:sp>
    </p:spTree>
    <p:extLst>
      <p:ext uri="{BB962C8B-B14F-4D97-AF65-F5344CB8AC3E}">
        <p14:creationId xmlns:p14="http://schemas.microsoft.com/office/powerpoint/2010/main" val="1664268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Grad" pitchFamily="50" charset="0"/>
              </a:rPr>
              <a:t>Photos of the Edelweiss Pirates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rad" pitchFamily="50" charset="0"/>
            </a:endParaRPr>
          </a:p>
        </p:txBody>
      </p:sp>
      <p:pic>
        <p:nvPicPr>
          <p:cNvPr id="4" name="Picture 3" descr="Edelweiss Pirates"/>
          <p:cNvPicPr/>
          <p:nvPr/>
        </p:nvPicPr>
        <p:blipFill>
          <a:blip r:embed="rId2">
            <a:extLst>
              <a:ext uri="{28A0092B-C50C-407E-A947-70E740481C1C}">
                <a14:useLocalDpi xmlns:a14="http://schemas.microsoft.com/office/drawing/2010/main" val="0"/>
              </a:ext>
            </a:extLst>
          </a:blip>
          <a:srcRect/>
          <a:stretch>
            <a:fillRect/>
          </a:stretch>
        </p:blipFill>
        <p:spPr bwMode="auto">
          <a:xfrm>
            <a:off x="457200" y="1393086"/>
            <a:ext cx="2514600" cy="2126316"/>
          </a:xfrm>
          <a:prstGeom prst="rect">
            <a:avLst/>
          </a:prstGeom>
          <a:noFill/>
          <a:ln>
            <a:noFill/>
          </a:ln>
        </p:spPr>
      </p:pic>
      <p:pic>
        <p:nvPicPr>
          <p:cNvPr id="3074" name="Picture 2" descr="http://teenagefilm.com/wp-content/uploads/2011/11/edelweiss-pirates-e132123215740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3048000"/>
            <a:ext cx="2703556" cy="19812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images.suite101.com/1905567_com_someedelw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0364" y="4419601"/>
            <a:ext cx="2958206"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54517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Grad" pitchFamily="50" charset="0"/>
              </a:rPr>
              <a:t>Other forms of opposition</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rad" pitchFamily="50" charset="0"/>
            </a:endParaRPr>
          </a:p>
        </p:txBody>
      </p:sp>
      <p:sp>
        <p:nvSpPr>
          <p:cNvPr id="3" name="Content Placeholder 2"/>
          <p:cNvSpPr>
            <a:spLocks noGrp="1"/>
          </p:cNvSpPr>
          <p:nvPr>
            <p:ph idx="1"/>
          </p:nvPr>
        </p:nvSpPr>
        <p:spPr>
          <a:xfrm>
            <a:off x="457200" y="1371600"/>
            <a:ext cx="8229600" cy="4525963"/>
          </a:xfrm>
        </p:spPr>
        <p:txBody>
          <a:bodyPr>
            <a:normAutofit fontScale="92500" lnSpcReduction="20000"/>
          </a:bodyPr>
          <a:lstStyle/>
          <a:p>
            <a:pPr>
              <a:buFont typeface="Wingdings" pitchFamily="2" charset="2"/>
              <a:buChar char="v"/>
            </a:pPr>
            <a:r>
              <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rad" pitchFamily="50" charset="0"/>
              </a:rPr>
              <a:t>The earliest resistance was the political opposition which was organised by the leftist parties such as the Social democratic party and the communist party of Germany. Hitler took political prisoners and put them in camps which then later became concentration camp. </a:t>
            </a:r>
          </a:p>
          <a:p>
            <a:pPr lvl="0">
              <a:buFont typeface="Wingdings" pitchFamily="2" charset="2"/>
              <a:buChar char="v"/>
            </a:pPr>
            <a:r>
              <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rad" pitchFamily="50" charset="0"/>
              </a:rPr>
              <a:t>The church played a role in stopping the killing of mentally or physically handicapped individuals. Individual clergymen sought to protect or help the Jews.</a:t>
            </a:r>
          </a:p>
          <a:p>
            <a:pPr>
              <a:buFont typeface="Wingdings" pitchFamily="2" charset="2"/>
              <a:buChar char="v"/>
            </a:pP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rad" pitchFamily="50" charset="0"/>
            </a:endParaRPr>
          </a:p>
        </p:txBody>
      </p:sp>
    </p:spTree>
    <p:extLst>
      <p:ext uri="{BB962C8B-B14F-4D97-AF65-F5344CB8AC3E}">
        <p14:creationId xmlns:p14="http://schemas.microsoft.com/office/powerpoint/2010/main" val="38549446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172200" cy="1143000"/>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u="sng"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Grad" pitchFamily="50" charset="0"/>
              </a:rPr>
              <a:t>Assassination </a:t>
            </a:r>
            <a:endParaRPr lang="en-US" b="1" u="sng"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Grad" pitchFamily="50" charset="0"/>
            </a:endParaRPr>
          </a:p>
        </p:txBody>
      </p:sp>
      <p:sp>
        <p:nvSpPr>
          <p:cNvPr id="3" name="Content Placeholder 2"/>
          <p:cNvSpPr>
            <a:spLocks noGrp="1"/>
          </p:cNvSpPr>
          <p:nvPr>
            <p:ph idx="1"/>
          </p:nvPr>
        </p:nvSpPr>
        <p:spPr>
          <a:xfrm>
            <a:off x="533400" y="2246681"/>
            <a:ext cx="8077200" cy="4297363"/>
          </a:xfrm>
        </p:spPr>
        <p:txBody>
          <a:bodyPr>
            <a:normAutofit fontScale="70000" lnSpcReduction="20000"/>
          </a:bodyPr>
          <a:lstStyle/>
          <a:p>
            <a:pPr>
              <a:buFont typeface="Wingdings" pitchFamily="2" charset="2"/>
              <a:buChar char="v"/>
            </a:pP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Army officers, academics, social conservatives, Catholics and protestants made up a party called the </a:t>
            </a:r>
            <a:r>
              <a:rPr lang="en-US"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Kreisau</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 Circle. This particular resistance group was best known for the July 1944 Bomb Plot. The aim of the bomb plot was to kill Hitler and to end World War II, this wasn’t the first attempt to kill Hitler however it was the one that came the closest to succeeding. The group believed that the Allied forces would be up for negotiation in regards to surrender </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endParaRPr>
          </a:p>
          <a:p>
            <a:pPr>
              <a:buFont typeface="Wingdings" pitchFamily="2" charset="2"/>
              <a:buChar char="v"/>
            </a:pP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once </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Hitler had been killed, this then created the bomb plot development. Any attempt on Hitler’s life had to be planned meticulously. Hitler ended up surviving the bomb plot. The conspirators based in the war office were shot by a firing squad. Anybody who was related to the bomb plot faced arrest, torture and execution. Many were made to stand before Roland </a:t>
            </a:r>
            <a:r>
              <a:rPr lang="en-US"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Freisler</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 who showed no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rPr>
              <a:t>mercy. </a:t>
            </a: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rad" pitchFamily="50" charset="0"/>
            </a:endParaRPr>
          </a:p>
        </p:txBody>
      </p:sp>
      <p:pic>
        <p:nvPicPr>
          <p:cNvPr id="4098" name="Picture 2" descr="http://www.30giorni.it/upload/articoli_immagini_interne/111099600319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304800"/>
            <a:ext cx="2860431" cy="19679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44392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1230</TotalTime>
  <Words>593</Words>
  <Application>Microsoft Office PowerPoint</Application>
  <PresentationFormat>On-screen Show (4:3)</PresentationFormat>
  <Paragraphs>33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Hitler and his Opposition </vt:lpstr>
      <vt:lpstr>The problem with opposition</vt:lpstr>
      <vt:lpstr>RESISTANCE GROUPS: Photos</vt:lpstr>
      <vt:lpstr>White Rose Group</vt:lpstr>
      <vt:lpstr>Photos of the White Rose group </vt:lpstr>
      <vt:lpstr>Edelweiss Pirates </vt:lpstr>
      <vt:lpstr>Photos of the Edelweiss Pirates</vt:lpstr>
      <vt:lpstr>Other forms of opposition</vt:lpstr>
      <vt:lpstr>Assassination </vt:lpstr>
      <vt:lpstr>Bibliography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Hitler and his Opposition</dc:title>
  <dc:creator>Sophie AITKEN</dc:creator>
  <cp:lastModifiedBy>Brendan Toohey</cp:lastModifiedBy>
  <cp:revision>12</cp:revision>
  <dcterms:created xsi:type="dcterms:W3CDTF">2012-07-22T08:14:37Z</dcterms:created>
  <dcterms:modified xsi:type="dcterms:W3CDTF">2012-07-25T00:51:14Z</dcterms:modified>
</cp:coreProperties>
</file>